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7" r:id="rId2"/>
    <p:sldId id="256" r:id="rId3"/>
    <p:sldId id="282" r:id="rId4"/>
    <p:sldId id="301" r:id="rId5"/>
    <p:sldId id="283" r:id="rId6"/>
    <p:sldId id="284" r:id="rId7"/>
    <p:sldId id="300" r:id="rId8"/>
    <p:sldId id="285" r:id="rId9"/>
    <p:sldId id="286" r:id="rId10"/>
    <p:sldId id="287" r:id="rId11"/>
    <p:sldId id="288" r:id="rId12"/>
    <p:sldId id="289" r:id="rId13"/>
    <p:sldId id="273" r:id="rId14"/>
    <p:sldId id="274" r:id="rId15"/>
    <p:sldId id="290" r:id="rId16"/>
    <p:sldId id="291" r:id="rId17"/>
    <p:sldId id="292" r:id="rId18"/>
    <p:sldId id="293" r:id="rId19"/>
    <p:sldId id="294" r:id="rId20"/>
    <p:sldId id="295" r:id="rId21"/>
    <p:sldId id="296" r:id="rId22"/>
    <p:sldId id="297" r:id="rId23"/>
    <p:sldId id="298" r:id="rId24"/>
    <p:sldId id="29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p:cViewPr varScale="1">
        <p:scale>
          <a:sx n="106" d="100"/>
          <a:sy n="106" d="100"/>
        </p:scale>
        <p:origin x="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C77EB-F67C-407E-BCED-FF3C357B2231}" type="datetimeFigureOut">
              <a:rPr lang="en-GB" smtClean="0"/>
              <a:t>10/06/2024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48524-EC93-42C6-94E1-A63D43F3328E}" type="slidenum">
              <a:rPr lang="en-GB" smtClean="0"/>
              <a:t>‹#›</a:t>
            </a:fld>
            <a:endParaRPr lang="en-GB"/>
          </a:p>
        </p:txBody>
      </p:sp>
    </p:spTree>
    <p:extLst>
      <p:ext uri="{BB962C8B-B14F-4D97-AF65-F5344CB8AC3E}">
        <p14:creationId xmlns:p14="http://schemas.microsoft.com/office/powerpoint/2010/main" val="391412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10</a:t>
            </a:fld>
            <a:endParaRPr lang="en-GB"/>
          </a:p>
        </p:txBody>
      </p:sp>
    </p:spTree>
    <p:extLst>
      <p:ext uri="{BB962C8B-B14F-4D97-AF65-F5344CB8AC3E}">
        <p14:creationId xmlns:p14="http://schemas.microsoft.com/office/powerpoint/2010/main" val="207626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11</a:t>
            </a:fld>
            <a:endParaRPr lang="en-GB"/>
          </a:p>
        </p:txBody>
      </p:sp>
    </p:spTree>
    <p:extLst>
      <p:ext uri="{BB962C8B-B14F-4D97-AF65-F5344CB8AC3E}">
        <p14:creationId xmlns:p14="http://schemas.microsoft.com/office/powerpoint/2010/main" val="2492990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12</a:t>
            </a:fld>
            <a:endParaRPr lang="en-GB"/>
          </a:p>
        </p:txBody>
      </p:sp>
    </p:spTree>
    <p:extLst>
      <p:ext uri="{BB962C8B-B14F-4D97-AF65-F5344CB8AC3E}">
        <p14:creationId xmlns:p14="http://schemas.microsoft.com/office/powerpoint/2010/main" val="175525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13</a:t>
            </a:fld>
            <a:endParaRPr lang="en-GB"/>
          </a:p>
        </p:txBody>
      </p:sp>
    </p:spTree>
    <p:extLst>
      <p:ext uri="{BB962C8B-B14F-4D97-AF65-F5344CB8AC3E}">
        <p14:creationId xmlns:p14="http://schemas.microsoft.com/office/powerpoint/2010/main" val="417203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14</a:t>
            </a:fld>
            <a:endParaRPr lang="en-GB"/>
          </a:p>
        </p:txBody>
      </p:sp>
    </p:spTree>
    <p:extLst>
      <p:ext uri="{BB962C8B-B14F-4D97-AF65-F5344CB8AC3E}">
        <p14:creationId xmlns:p14="http://schemas.microsoft.com/office/powerpoint/2010/main" val="2398515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15</a:t>
            </a:fld>
            <a:endParaRPr lang="en-GB"/>
          </a:p>
        </p:txBody>
      </p:sp>
    </p:spTree>
    <p:extLst>
      <p:ext uri="{BB962C8B-B14F-4D97-AF65-F5344CB8AC3E}">
        <p14:creationId xmlns:p14="http://schemas.microsoft.com/office/powerpoint/2010/main" val="232530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16</a:t>
            </a:fld>
            <a:endParaRPr lang="en-GB"/>
          </a:p>
        </p:txBody>
      </p:sp>
    </p:spTree>
    <p:extLst>
      <p:ext uri="{BB962C8B-B14F-4D97-AF65-F5344CB8AC3E}">
        <p14:creationId xmlns:p14="http://schemas.microsoft.com/office/powerpoint/2010/main" val="1930667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17</a:t>
            </a:fld>
            <a:endParaRPr lang="en-GB"/>
          </a:p>
        </p:txBody>
      </p:sp>
    </p:spTree>
    <p:extLst>
      <p:ext uri="{BB962C8B-B14F-4D97-AF65-F5344CB8AC3E}">
        <p14:creationId xmlns:p14="http://schemas.microsoft.com/office/powerpoint/2010/main" val="4008495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18</a:t>
            </a:fld>
            <a:endParaRPr lang="en-GB"/>
          </a:p>
        </p:txBody>
      </p:sp>
    </p:spTree>
    <p:extLst>
      <p:ext uri="{BB962C8B-B14F-4D97-AF65-F5344CB8AC3E}">
        <p14:creationId xmlns:p14="http://schemas.microsoft.com/office/powerpoint/2010/main" val="368837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19</a:t>
            </a:fld>
            <a:endParaRPr lang="en-GB"/>
          </a:p>
        </p:txBody>
      </p:sp>
    </p:spTree>
    <p:extLst>
      <p:ext uri="{BB962C8B-B14F-4D97-AF65-F5344CB8AC3E}">
        <p14:creationId xmlns:p14="http://schemas.microsoft.com/office/powerpoint/2010/main" val="315853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a:t>
            </a:fld>
            <a:endParaRPr lang="en-GB"/>
          </a:p>
        </p:txBody>
      </p:sp>
    </p:spTree>
    <p:extLst>
      <p:ext uri="{BB962C8B-B14F-4D97-AF65-F5344CB8AC3E}">
        <p14:creationId xmlns:p14="http://schemas.microsoft.com/office/powerpoint/2010/main" val="429058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20</a:t>
            </a:fld>
            <a:endParaRPr lang="en-GB"/>
          </a:p>
        </p:txBody>
      </p:sp>
    </p:spTree>
    <p:extLst>
      <p:ext uri="{BB962C8B-B14F-4D97-AF65-F5344CB8AC3E}">
        <p14:creationId xmlns:p14="http://schemas.microsoft.com/office/powerpoint/2010/main" val="3041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21</a:t>
            </a:fld>
            <a:endParaRPr lang="en-GB"/>
          </a:p>
        </p:txBody>
      </p:sp>
    </p:spTree>
    <p:extLst>
      <p:ext uri="{BB962C8B-B14F-4D97-AF65-F5344CB8AC3E}">
        <p14:creationId xmlns:p14="http://schemas.microsoft.com/office/powerpoint/2010/main" val="3931232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22</a:t>
            </a:fld>
            <a:endParaRPr lang="en-GB"/>
          </a:p>
        </p:txBody>
      </p:sp>
    </p:spTree>
    <p:extLst>
      <p:ext uri="{BB962C8B-B14F-4D97-AF65-F5344CB8AC3E}">
        <p14:creationId xmlns:p14="http://schemas.microsoft.com/office/powerpoint/2010/main" val="107811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23</a:t>
            </a:fld>
            <a:endParaRPr lang="en-GB"/>
          </a:p>
        </p:txBody>
      </p:sp>
    </p:spTree>
    <p:extLst>
      <p:ext uri="{BB962C8B-B14F-4D97-AF65-F5344CB8AC3E}">
        <p14:creationId xmlns:p14="http://schemas.microsoft.com/office/powerpoint/2010/main" val="1644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24</a:t>
            </a:fld>
            <a:endParaRPr lang="en-GB"/>
          </a:p>
        </p:txBody>
      </p:sp>
    </p:spTree>
    <p:extLst>
      <p:ext uri="{BB962C8B-B14F-4D97-AF65-F5344CB8AC3E}">
        <p14:creationId xmlns:p14="http://schemas.microsoft.com/office/powerpoint/2010/main" val="280605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3</a:t>
            </a:fld>
            <a:endParaRPr lang="en-GB"/>
          </a:p>
        </p:txBody>
      </p:sp>
    </p:spTree>
    <p:extLst>
      <p:ext uri="{BB962C8B-B14F-4D97-AF65-F5344CB8AC3E}">
        <p14:creationId xmlns:p14="http://schemas.microsoft.com/office/powerpoint/2010/main" val="33653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4</a:t>
            </a:fld>
            <a:endParaRPr lang="en-GB"/>
          </a:p>
        </p:txBody>
      </p:sp>
    </p:spTree>
    <p:extLst>
      <p:ext uri="{BB962C8B-B14F-4D97-AF65-F5344CB8AC3E}">
        <p14:creationId xmlns:p14="http://schemas.microsoft.com/office/powerpoint/2010/main" val="215990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5</a:t>
            </a:fld>
            <a:endParaRPr lang="en-GB"/>
          </a:p>
        </p:txBody>
      </p:sp>
    </p:spTree>
    <p:extLst>
      <p:ext uri="{BB962C8B-B14F-4D97-AF65-F5344CB8AC3E}">
        <p14:creationId xmlns:p14="http://schemas.microsoft.com/office/powerpoint/2010/main" val="296115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6</a:t>
            </a:fld>
            <a:endParaRPr lang="en-GB"/>
          </a:p>
        </p:txBody>
      </p:sp>
    </p:spTree>
    <p:extLst>
      <p:ext uri="{BB962C8B-B14F-4D97-AF65-F5344CB8AC3E}">
        <p14:creationId xmlns:p14="http://schemas.microsoft.com/office/powerpoint/2010/main" val="179061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7</a:t>
            </a:fld>
            <a:endParaRPr lang="en-GB"/>
          </a:p>
        </p:txBody>
      </p:sp>
    </p:spTree>
    <p:extLst>
      <p:ext uri="{BB962C8B-B14F-4D97-AF65-F5344CB8AC3E}">
        <p14:creationId xmlns:p14="http://schemas.microsoft.com/office/powerpoint/2010/main" val="2020063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8</a:t>
            </a:fld>
            <a:endParaRPr lang="en-GB"/>
          </a:p>
        </p:txBody>
      </p:sp>
    </p:spTree>
    <p:extLst>
      <p:ext uri="{BB962C8B-B14F-4D97-AF65-F5344CB8AC3E}">
        <p14:creationId xmlns:p14="http://schemas.microsoft.com/office/powerpoint/2010/main" val="3753999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348524-EC93-42C6-94E1-A63D43F3328E}" type="slidenum">
              <a:rPr lang="en-GB" smtClean="0"/>
              <a:t>9</a:t>
            </a:fld>
            <a:endParaRPr lang="en-GB"/>
          </a:p>
        </p:txBody>
      </p:sp>
    </p:spTree>
    <p:extLst>
      <p:ext uri="{BB962C8B-B14F-4D97-AF65-F5344CB8AC3E}">
        <p14:creationId xmlns:p14="http://schemas.microsoft.com/office/powerpoint/2010/main" val="269165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5487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3920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0256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7970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22517-79EA-4C8A-9D61-BB0698A77197}" type="datetimeFigureOut">
              <a:rPr lang="en-GB" smtClean="0"/>
              <a:t>10/06/2024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26717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25584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22517-79EA-4C8A-9D61-BB0698A77197}" type="datetimeFigureOut">
              <a:rPr lang="en-GB" smtClean="0"/>
              <a:t>10/06/2024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28042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22517-79EA-4C8A-9D61-BB0698A77197}" type="datetimeFigureOut">
              <a:rPr lang="en-GB" smtClean="0"/>
              <a:t>10/06/2024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188914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2517-79EA-4C8A-9D61-BB0698A77197}" type="datetimeFigureOut">
              <a:rPr lang="en-GB" smtClean="0"/>
              <a:t>10/06/2024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00692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349573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22517-79EA-4C8A-9D61-BB0698A77197}" type="datetimeFigureOut">
              <a:rPr lang="en-GB" smtClean="0"/>
              <a:t>10/06/2024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924F04-C17A-4C5C-8EDE-BA0F5E6BA11B}" type="slidenum">
              <a:rPr lang="en-GB" smtClean="0"/>
              <a:t>‹#›</a:t>
            </a:fld>
            <a:endParaRPr lang="en-GB"/>
          </a:p>
        </p:txBody>
      </p:sp>
    </p:spTree>
    <p:extLst>
      <p:ext uri="{BB962C8B-B14F-4D97-AF65-F5344CB8AC3E}">
        <p14:creationId xmlns:p14="http://schemas.microsoft.com/office/powerpoint/2010/main" val="411888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22517-79EA-4C8A-9D61-BB0698A77197}" type="datetimeFigureOut">
              <a:rPr lang="en-GB" smtClean="0"/>
              <a:t>10/06/2024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4F04-C17A-4C5C-8EDE-BA0F5E6BA11B}" type="slidenum">
              <a:rPr lang="en-GB" smtClean="0"/>
              <a:t>‹#›</a:t>
            </a:fld>
            <a:endParaRPr lang="en-GB"/>
          </a:p>
        </p:txBody>
      </p:sp>
    </p:spTree>
    <p:extLst>
      <p:ext uri="{BB962C8B-B14F-4D97-AF65-F5344CB8AC3E}">
        <p14:creationId xmlns:p14="http://schemas.microsoft.com/office/powerpoint/2010/main" val="167596748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stasia-Labs/plutarch-merkle-tre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tasia-Labs/plutarch-tri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astasia-Labs/aiken-linked-lis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6076" y="4950993"/>
            <a:ext cx="11019847" cy="1666375"/>
          </a:xfrm>
          <a:prstGeom prst="rect">
            <a:avLst/>
          </a:prstGeom>
        </p:spPr>
        <p:txBody>
          <a:bodyPr spcFirstLastPara="1" vert="horz" wrap="square" lIns="121900" tIns="121900" rIns="121900" bIns="121900" rtlCol="0" anchor="b" anchorCtr="0">
            <a:noAutofit/>
          </a:bodyPr>
          <a:lstStyle/>
          <a:p>
            <a:pPr>
              <a:lnSpc>
                <a:spcPct val="150000"/>
              </a:lnSpc>
              <a:spcBef>
                <a:spcPts val="0"/>
              </a:spcBef>
            </a:pPr>
            <a:r>
              <a:rPr lang="en-US" sz="3600" dirty="0"/>
              <a:t>The Trifecta of Data Structures: Merkle Trees, Tries, and Linked Lists for Cutting-Edge Contracts</a:t>
            </a:r>
            <a:endParaRPr lang="en-GB" sz="3600" dirty="0"/>
          </a:p>
        </p:txBody>
      </p:sp>
      <p:sp>
        <p:nvSpPr>
          <p:cNvPr id="55" name="Google Shape;55;p13"/>
          <p:cNvSpPr txBox="1">
            <a:spLocks noGrp="1"/>
          </p:cNvSpPr>
          <p:nvPr>
            <p:ph type="subTitle" idx="1"/>
          </p:nvPr>
        </p:nvSpPr>
        <p:spPr>
          <a:xfrm>
            <a:off x="4930187" y="1741724"/>
            <a:ext cx="1792687" cy="739163"/>
          </a:xfrm>
          <a:prstGeom prst="rect">
            <a:avLst/>
          </a:prstGeom>
        </p:spPr>
        <p:txBody>
          <a:bodyPr spcFirstLastPara="1" vert="horz" wrap="square" lIns="121900" tIns="121900" rIns="121900" bIns="121900" rtlCol="0" anchor="t" anchorCtr="0">
            <a:normAutofit fontScale="92500"/>
          </a:bodyPr>
          <a:lstStyle/>
          <a:p>
            <a:pPr algn="l">
              <a:spcBef>
                <a:spcPts val="0"/>
              </a:spcBef>
            </a:pPr>
            <a:r>
              <a:rPr lang="en" dirty="0"/>
              <a:t>    </a:t>
            </a:r>
            <a:r>
              <a:rPr lang="en" b="1" dirty="0"/>
              <a:t> Fund 10</a:t>
            </a:r>
            <a:endParaRPr b="1" dirty="0"/>
          </a:p>
        </p:txBody>
      </p:sp>
      <p:pic>
        <p:nvPicPr>
          <p:cNvPr id="56" name="Google Shape;56;p13"/>
          <p:cNvPicPr preferRelativeResize="0"/>
          <p:nvPr/>
        </p:nvPicPr>
        <p:blipFill>
          <a:blip r:embed="rId3">
            <a:alphaModFix/>
          </a:blip>
          <a:stretch>
            <a:fillRect/>
          </a:stretch>
        </p:blipFill>
        <p:spPr>
          <a:xfrm>
            <a:off x="3939299" y="179437"/>
            <a:ext cx="3679768" cy="1931868"/>
          </a:xfrm>
          <a:prstGeom prst="rect">
            <a:avLst/>
          </a:prstGeom>
          <a:noFill/>
          <a:ln>
            <a:noFill/>
          </a:ln>
        </p:spPr>
      </p:pic>
      <p:sp>
        <p:nvSpPr>
          <p:cNvPr id="58" name="Google Shape;58;p13"/>
          <p:cNvSpPr txBox="1"/>
          <p:nvPr/>
        </p:nvSpPr>
        <p:spPr>
          <a:xfrm>
            <a:off x="5008653" y="1469924"/>
            <a:ext cx="1714221" cy="5436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bg1"/>
                </a:solidFill>
              </a:rPr>
              <a:t>Fund 10</a:t>
            </a:r>
            <a:endParaRPr sz="2400" b="1" dirty="0">
              <a:solidFill>
                <a:schemeClr val="bg1"/>
              </a:solidFill>
            </a:endParaRPr>
          </a:p>
        </p:txBody>
      </p:sp>
      <p:pic>
        <p:nvPicPr>
          <p:cNvPr id="7" name="Picture 6">
            <a:extLst>
              <a:ext uri="{FF2B5EF4-FFF2-40B4-BE49-F238E27FC236}">
                <a16:creationId xmlns:a16="http://schemas.microsoft.com/office/drawing/2014/main" id="{BCEBB0E6-E5A9-D9C1-2D9B-BB76C560C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14" y="2461030"/>
            <a:ext cx="3707698" cy="22295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leverages the EUTxO model to significantly enhance scalability and throughput. By linking multiple UTxOs together through a series of minting policies and validators, it improves the user experience  interacting with smart contracts concurrently.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Linked Lists?</a:t>
            </a:r>
            <a:br>
              <a:rPr lang="en" sz="3200" dirty="0"/>
            </a:br>
            <a:endParaRPr lang="en-GB" sz="3200" dirty="0"/>
          </a:p>
        </p:txBody>
      </p:sp>
      <p:pic>
        <p:nvPicPr>
          <p:cNvPr id="2" name="Picture 1">
            <a:extLst>
              <a:ext uri="{FF2B5EF4-FFF2-40B4-BE49-F238E27FC236}">
                <a16:creationId xmlns:a16="http://schemas.microsoft.com/office/drawing/2014/main" id="{D815FEDF-2423-28B0-CF25-B8DEA4D75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23" y="3945474"/>
            <a:ext cx="7226145" cy="1803493"/>
          </a:xfrm>
          <a:prstGeom prst="rect">
            <a:avLst/>
          </a:prstGeom>
        </p:spPr>
      </p:pic>
    </p:spTree>
    <p:extLst>
      <p:ext uri="{BB962C8B-B14F-4D97-AF65-F5344CB8AC3E}">
        <p14:creationId xmlns:p14="http://schemas.microsoft.com/office/powerpoint/2010/main" val="283002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1630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Each data structure was subjected to both manual code reviews and unit tests, with the results integrated into CI/CD pipeline. We ensured that they all passed the unit tests.</a:t>
            </a:r>
            <a:endParaRPr lang="en" sz="20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2: Tests</a:t>
            </a:r>
            <a:br>
              <a:rPr lang="en" sz="3200" dirty="0"/>
            </a:br>
            <a:endParaRPr lang="en-GB" sz="3200" dirty="0"/>
          </a:p>
        </p:txBody>
      </p:sp>
    </p:spTree>
    <p:extLst>
      <p:ext uri="{BB962C8B-B14F-4D97-AF65-F5344CB8AC3E}">
        <p14:creationId xmlns:p14="http://schemas.microsoft.com/office/powerpoint/2010/main" val="1064912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1474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created user-friendly documentation to help developers of all skill levels understand and implement the data structures we developed. Our documentation includes detailed guides, practical examples, diagrams, step by step instructions and tutorials.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Phase 3: Documentation</a:t>
            </a:r>
            <a:endParaRPr lang="en-GB" sz="3200" dirty="0"/>
          </a:p>
        </p:txBody>
      </p:sp>
    </p:spTree>
    <p:extLst>
      <p:ext uri="{BB962C8B-B14F-4D97-AF65-F5344CB8AC3E}">
        <p14:creationId xmlns:p14="http://schemas.microsoft.com/office/powerpoint/2010/main" val="98722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797593" y="170566"/>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2400" dirty="0"/>
              <a:t>Merkle Tree: Below is an Aiken execution demo of a Merkle Tree. </a:t>
            </a:r>
            <a:br>
              <a:rPr lang="en-GB" sz="2400" dirty="0"/>
            </a:br>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13" name="Picture 12">
            <a:extLst>
              <a:ext uri="{FF2B5EF4-FFF2-40B4-BE49-F238E27FC236}">
                <a16:creationId xmlns:a16="http://schemas.microsoft.com/office/drawing/2014/main" id="{E10CD21D-8C45-61F9-1FFE-A0BC98AF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20" y="607595"/>
            <a:ext cx="9619960" cy="6067489"/>
          </a:xfrm>
          <a:prstGeom prst="rect">
            <a:avLst/>
          </a:prstGeom>
        </p:spPr>
      </p:pic>
    </p:spTree>
    <p:extLst>
      <p:ext uri="{BB962C8B-B14F-4D97-AF65-F5344CB8AC3E}">
        <p14:creationId xmlns:p14="http://schemas.microsoft.com/office/powerpoint/2010/main" val="893138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Merkle Tree: Detailed guides and practical examples can be found at:</a:t>
            </a:r>
          </a:p>
          <a:p>
            <a:pPr algn="l">
              <a:lnSpc>
                <a:spcPct val="150000"/>
              </a:lnSpc>
            </a:pPr>
            <a:r>
              <a:rPr lang="en" sz="2400" dirty="0"/>
              <a:t>  	Aiken: </a:t>
            </a:r>
            <a:r>
              <a:rPr lang="en-GB" sz="2400" dirty="0">
                <a:solidFill>
                  <a:schemeClr val="accent3">
                    <a:lumMod val="40000"/>
                    <a:lumOff val="60000"/>
                  </a:schemeClr>
                </a:solidFill>
              </a:rPr>
              <a:t>https://github.com/Anastasia-Labs/aiken-merkle-tree</a:t>
            </a:r>
            <a:endParaRPr lang="en"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https://github.com/Anastasia-Labs/plutarch-merkle-tree</a:t>
            </a:r>
            <a:endParaRPr lang="en" sz="2400" dirty="0">
              <a:solidFill>
                <a:schemeClr val="accent3">
                  <a:lumMod val="40000"/>
                  <a:lumOff val="60000"/>
                </a:schemeClr>
              </a:solidFill>
            </a:endParaRPr>
          </a:p>
        </p:txBody>
      </p:sp>
    </p:spTree>
    <p:extLst>
      <p:ext uri="{BB962C8B-B14F-4D97-AF65-F5344CB8AC3E}">
        <p14:creationId xmlns:p14="http://schemas.microsoft.com/office/powerpoint/2010/main" val="287478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err="1"/>
              <a:t>Trie</a:t>
            </a:r>
            <a:r>
              <a:rPr lang="en-GB" sz="2400" dirty="0"/>
              <a:t>: This is the Aiken execution demo of a </a:t>
            </a:r>
            <a:r>
              <a:rPr lang="en-GB" sz="2400" dirty="0" err="1"/>
              <a:t>Trie</a:t>
            </a:r>
            <a:endParaRPr lang="en-GB" sz="20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2" name="Picture 1">
            <a:extLst>
              <a:ext uri="{FF2B5EF4-FFF2-40B4-BE49-F238E27FC236}">
                <a16:creationId xmlns:a16="http://schemas.microsoft.com/office/drawing/2014/main" id="{3B604524-B974-AE43-EE9F-2ECD3DD3F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6" y="607595"/>
            <a:ext cx="10106527" cy="5997742"/>
          </a:xfrm>
          <a:prstGeom prst="rect">
            <a:avLst/>
          </a:prstGeom>
        </p:spPr>
      </p:pic>
    </p:spTree>
    <p:extLst>
      <p:ext uri="{BB962C8B-B14F-4D97-AF65-F5344CB8AC3E}">
        <p14:creationId xmlns:p14="http://schemas.microsoft.com/office/powerpoint/2010/main" val="312662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err="1"/>
              <a:t>Trie</a:t>
            </a:r>
            <a:r>
              <a:rPr lang="en-GB" sz="2400" dirty="0"/>
              <a:t>: The step by step instructions and tutorials can be found here:</a:t>
            </a:r>
            <a:br>
              <a:rPr lang="en-GB" sz="2400" dirty="0"/>
            </a:br>
            <a:r>
              <a:rPr lang="en-GB" sz="2400" dirty="0"/>
              <a:t>	Aiken: </a:t>
            </a:r>
            <a:r>
              <a:rPr lang="en-GB" sz="2400" dirty="0">
                <a:solidFill>
                  <a:schemeClr val="accent3">
                    <a:lumMod val="40000"/>
                    <a:lumOff val="60000"/>
                  </a:schemeClr>
                </a:solidFill>
              </a:rPr>
              <a:t>https://github.com/Anastasia-Labs/aiken-trie</a:t>
            </a:r>
          </a:p>
          <a:p>
            <a:pPr algn="l">
              <a:lnSpc>
                <a:spcPct val="150000"/>
              </a:lnSpc>
            </a:pPr>
            <a:r>
              <a:rPr lang="en-GB" sz="2400" dirty="0"/>
              <a:t>	</a:t>
            </a:r>
            <a:r>
              <a:rPr lang="en" sz="2400" dirty="0"/>
              <a:t>Plutarch: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https://github.com/Anastasia-Labs/plutarch-trie</a:t>
            </a:r>
            <a:endParaRPr lang="en-GB" sz="2400" dirty="0">
              <a:solidFill>
                <a:schemeClr val="accent3">
                  <a:lumMod val="40000"/>
                  <a:lumOff val="60000"/>
                </a:schemeClr>
              </a:solidFill>
            </a:endParaRPr>
          </a:p>
        </p:txBody>
      </p:sp>
    </p:spTree>
    <p:extLst>
      <p:ext uri="{BB962C8B-B14F-4D97-AF65-F5344CB8AC3E}">
        <p14:creationId xmlns:p14="http://schemas.microsoft.com/office/powerpoint/2010/main" val="347131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54643"/>
            <a:ext cx="10596814" cy="43702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 sz="2400" dirty="0"/>
              <a:t>Linked Lists: Below is the Linked Lists execution demo.</a:t>
            </a:r>
            <a:endParaRPr lang="en" sz="2400" dirty="0">
              <a:solidFill>
                <a:schemeClr val="accent3">
                  <a:lumMod val="40000"/>
                  <a:lumOff val="60000"/>
                </a:schemeClr>
              </a:solidFill>
            </a:endParaRPr>
          </a:p>
          <a:p>
            <a:pPr algn="l"/>
            <a:r>
              <a:rPr lang="en-GB" sz="2400" dirty="0"/>
              <a:t>	</a:t>
            </a:r>
            <a:br>
              <a:rPr lang="en" sz="2400" dirty="0">
                <a:solidFill>
                  <a:schemeClr val="accent3">
                    <a:lumMod val="40000"/>
                    <a:lumOff val="60000"/>
                  </a:schemeClr>
                </a:solidFill>
              </a:rPr>
            </a:br>
            <a:br>
              <a:rPr lang="en" sz="2400" dirty="0">
                <a:solidFill>
                  <a:schemeClr val="accent3">
                    <a:lumMod val="40000"/>
                    <a:lumOff val="60000"/>
                  </a:schemeClr>
                </a:solidFill>
              </a:rPr>
            </a:br>
            <a:r>
              <a:rPr lang="en-GB" sz="2400" dirty="0">
                <a:solidFill>
                  <a:schemeClr val="accent3">
                    <a:lumMod val="40000"/>
                    <a:lumOff val="60000"/>
                  </a:schemeClr>
                </a:solidFill>
              </a:rPr>
              <a:t> 				</a:t>
            </a:r>
            <a:endParaRPr lang="en" sz="2400" dirty="0">
              <a:solidFill>
                <a:schemeClr val="accent3">
                  <a:lumMod val="40000"/>
                  <a:lumOff val="60000"/>
                </a:schemeClr>
              </a:solidFill>
            </a:endParaRPr>
          </a:p>
        </p:txBody>
      </p:sp>
      <p:pic>
        <p:nvPicPr>
          <p:cNvPr id="3" name="Picture 2">
            <a:extLst>
              <a:ext uri="{FF2B5EF4-FFF2-40B4-BE49-F238E27FC236}">
                <a16:creationId xmlns:a16="http://schemas.microsoft.com/office/drawing/2014/main" id="{E98C84C8-3C74-3CCD-5367-2D7A05366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45" y="591671"/>
            <a:ext cx="10180109" cy="6111685"/>
          </a:xfrm>
          <a:prstGeom prst="rect">
            <a:avLst/>
          </a:prstGeom>
        </p:spPr>
      </p:pic>
    </p:spTree>
    <p:extLst>
      <p:ext uri="{BB962C8B-B14F-4D97-AF65-F5344CB8AC3E}">
        <p14:creationId xmlns:p14="http://schemas.microsoft.com/office/powerpoint/2010/main" val="398598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335BF79-792B-E4A9-CBAB-8E6D8C51ACDD}"/>
              </a:ext>
            </a:extLst>
          </p:cNvPr>
          <p:cNvSpPr txBox="1">
            <a:spLocks/>
          </p:cNvSpPr>
          <p:nvPr/>
        </p:nvSpPr>
        <p:spPr>
          <a:xfrm>
            <a:off x="1355557" y="3374297"/>
            <a:ext cx="10222832" cy="3003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8" name="Title 1">
            <a:extLst>
              <a:ext uri="{FF2B5EF4-FFF2-40B4-BE49-F238E27FC236}">
                <a16:creationId xmlns:a16="http://schemas.microsoft.com/office/drawing/2014/main" id="{40E88DFE-2C04-B011-7602-BFA637365FD7}"/>
              </a:ext>
            </a:extLst>
          </p:cNvPr>
          <p:cNvSpPr txBox="1">
            <a:spLocks/>
          </p:cNvSpPr>
          <p:nvPr/>
        </p:nvSpPr>
        <p:spPr>
          <a:xfrm>
            <a:off x="1168566" y="1758734"/>
            <a:ext cx="10596814" cy="16702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Linked Lists: Clear diagrams and examples can be found:</a:t>
            </a:r>
          </a:p>
          <a:p>
            <a:pPr algn="l">
              <a:lnSpc>
                <a:spcPct val="150000"/>
              </a:lnSpc>
            </a:pPr>
            <a:r>
              <a:rPr lang="en" sz="2400" dirty="0"/>
              <a:t>	Aiken: </a:t>
            </a:r>
            <a:r>
              <a:rPr lang="en-GB" sz="2400"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https://github.com/Anastasia-Labs/aiken-linked-list</a:t>
            </a:r>
            <a:endParaRPr lang="en-GB" sz="2400" dirty="0">
              <a:solidFill>
                <a:schemeClr val="accent3">
                  <a:lumMod val="40000"/>
                  <a:lumOff val="60000"/>
                </a:schemeClr>
              </a:solidFill>
            </a:endParaRPr>
          </a:p>
          <a:p>
            <a:pPr algn="l">
              <a:lnSpc>
                <a:spcPct val="150000"/>
              </a:lnSpc>
            </a:pPr>
            <a:r>
              <a:rPr lang="en" sz="2400" dirty="0"/>
              <a:t>	Plutarch: </a:t>
            </a:r>
            <a:r>
              <a:rPr lang="en-GB" sz="2400" dirty="0">
                <a:solidFill>
                  <a:schemeClr val="accent3">
                    <a:lumMod val="40000"/>
                    <a:lumOff val="60000"/>
                  </a:schemeClr>
                </a:solidFill>
              </a:rPr>
              <a:t>https://github.com/Anastasia-Labs/plutarch-linked-list</a:t>
            </a:r>
          </a:p>
        </p:txBody>
      </p:sp>
    </p:spTree>
    <p:extLst>
      <p:ext uri="{BB962C8B-B14F-4D97-AF65-F5344CB8AC3E}">
        <p14:creationId xmlns:p14="http://schemas.microsoft.com/office/powerpoint/2010/main" val="2619432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85401"/>
            <a:ext cx="10720139" cy="24723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Implementation of advanced data structures (Merkle Trees, Tries and Linked Lists) in Aiken and Plutarch.</a:t>
            </a:r>
            <a:endParaRPr lang="en-GB" sz="2400" dirty="0">
              <a:solidFill>
                <a:schemeClr val="accent3">
                  <a:lumMod val="40000"/>
                  <a:lumOff val="60000"/>
                </a:schemeClr>
              </a:solidFill>
            </a:endParaRPr>
          </a:p>
          <a:p>
            <a:pPr algn="l">
              <a:lnSpc>
                <a:spcPct val="100000"/>
              </a:lnSpc>
            </a:pPr>
            <a:endParaRPr lang="en-GB" sz="2000" dirty="0">
              <a:solidFill>
                <a:schemeClr val="accent3">
                  <a:lumMod val="40000"/>
                  <a:lumOff val="60000"/>
                </a:schemeClr>
              </a:solidFill>
            </a:endParaRPr>
          </a:p>
          <a:p>
            <a:pPr marL="342900" indent="-342900" algn="l">
              <a:lnSpc>
                <a:spcPct val="150000"/>
              </a:lnSpc>
              <a:buFont typeface="Arial" panose="020B0604020202020204" pitchFamily="34" charset="0"/>
              <a:buChar char="•"/>
            </a:pPr>
            <a:r>
              <a:rPr lang="en" sz="2400" dirty="0"/>
              <a:t>Extensive documentation and tutorials to enrich the Cardano community with educational resources and scaling solutions.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290190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30" y="432161"/>
            <a:ext cx="2442412" cy="594679"/>
          </a:xfrm>
        </p:spPr>
        <p:txBody>
          <a:bodyPr anchor="t">
            <a:normAutofit fontScale="90000"/>
          </a:bodyPr>
          <a:lstStyle/>
          <a:p>
            <a:pPr algn="l"/>
            <a:r>
              <a:rPr lang="en" sz="4000" dirty="0"/>
              <a:t>Challenge</a:t>
            </a: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351691"/>
            <a:ext cx="10720139" cy="3755713"/>
          </a:xfrm>
          <a:prstGeom prst="rect">
            <a:avLst/>
          </a:prstGeom>
        </p:spPr>
        <p:txBody>
          <a:bodyPr vert="horz" lIns="91440" tIns="45720" rIns="91440" bIns="45720" rtlCol="0" anchor="t">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9600" dirty="0"/>
              <a:t>To address the scalability challenges due to constraints like the single </a:t>
            </a:r>
            <a:r>
              <a:rPr lang="en-US" sz="9600" dirty="0" err="1"/>
              <a:t>UTxO</a:t>
            </a:r>
            <a:r>
              <a:rPr lang="en-US" sz="9600" dirty="0"/>
              <a:t> model and the 16-kilobyte (KB) transaction size limit.</a:t>
            </a:r>
          </a:p>
          <a:p>
            <a:pPr algn="l">
              <a:lnSpc>
                <a:spcPct val="170000"/>
              </a:lnSpc>
            </a:pPr>
            <a:endParaRPr lang="en" sz="9600" dirty="0"/>
          </a:p>
          <a:p>
            <a:pPr marL="342900" indent="-342900" algn="l">
              <a:lnSpc>
                <a:spcPct val="170000"/>
              </a:lnSpc>
              <a:buFont typeface="Arial" panose="020B0604020202020204" pitchFamily="34" charset="0"/>
              <a:buChar char="•"/>
            </a:pPr>
            <a:r>
              <a:rPr lang="en" sz="9600" dirty="0"/>
              <a:t>To address the absence of shared design patterns as well as limited practical examples and educational resources for scaling solutions in the Cardano community.</a:t>
            </a:r>
            <a:br>
              <a:rPr lang="en" sz="9600" dirty="0"/>
            </a:br>
            <a:endParaRPr lang="en-GB" sz="9600" dirty="0"/>
          </a:p>
        </p:txBody>
      </p:sp>
    </p:spTree>
    <p:extLst>
      <p:ext uri="{BB962C8B-B14F-4D97-AF65-F5344CB8AC3E}">
        <p14:creationId xmlns:p14="http://schemas.microsoft.com/office/powerpoint/2010/main" val="257998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0"/>
            <a:ext cx="10720139" cy="29536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US" sz="2400" dirty="0"/>
              <a:t>Some of the data structures are already in use by some industry leaders such as Sundae Labs,</a:t>
            </a:r>
            <a:r>
              <a:rPr lang="en" sz="2400" dirty="0"/>
              <a:t> where they use Linked Lists for their Single Asset Staking library and their Taste Test mechanism.</a:t>
            </a:r>
          </a:p>
          <a:p>
            <a:pPr marL="342900" indent="-342900" algn="l">
              <a:lnSpc>
                <a:spcPct val="100000"/>
              </a:lnSpc>
              <a:buFont typeface="Arial" panose="020B0604020202020204" pitchFamily="34" charset="0"/>
              <a:buChar char="•"/>
            </a:pPr>
            <a:endParaRPr lang="en" sz="2000" dirty="0"/>
          </a:p>
          <a:p>
            <a:pPr marL="342900" indent="-342900" algn="l">
              <a:lnSpc>
                <a:spcPct val="150000"/>
              </a:lnSpc>
              <a:buFont typeface="Arial" panose="020B0604020202020204" pitchFamily="34" charset="0"/>
              <a:buChar char="•"/>
            </a:pPr>
            <a:r>
              <a:rPr lang="en" sz="2400" dirty="0"/>
              <a:t>Quality assurance through rigorous code reviews and comprehensive unit tests.	</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Achievements (Cont’d)</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08107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 sz="2400" dirty="0"/>
              <a:t>Efficiency and data integrity with Merkle Trees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Flexibility and efficiency with Linked Lists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Managing mutable data with Tries</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Further experience with Aiken and Plutarch</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Key Learnings</a:t>
            </a:r>
          </a:p>
        </p:txBody>
      </p:sp>
    </p:spTree>
    <p:extLst>
      <p:ext uri="{BB962C8B-B14F-4D97-AF65-F5344CB8AC3E}">
        <p14:creationId xmlns:p14="http://schemas.microsoft.com/office/powerpoint/2010/main" val="3629413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773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00000"/>
              </a:lnSpc>
              <a:buFont typeface="Arial" panose="020B0604020202020204" pitchFamily="34" charset="0"/>
              <a:buChar char="•"/>
            </a:pPr>
            <a:r>
              <a:rPr lang="en-GB" sz="2400" dirty="0"/>
              <a:t>Sparking Interest and Collaboration</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Continuous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Documentation Improvement</a:t>
            </a:r>
          </a:p>
          <a:p>
            <a:pPr algn="l">
              <a:lnSpc>
                <a:spcPct val="100000"/>
              </a:lnSpc>
            </a:pPr>
            <a:endParaRPr lang="en-GB" sz="2400" dirty="0"/>
          </a:p>
          <a:p>
            <a:pPr marL="342900" indent="-342900" algn="l">
              <a:lnSpc>
                <a:spcPct val="100000"/>
              </a:lnSpc>
              <a:buFont typeface="Arial" panose="020B0604020202020204" pitchFamily="34" charset="0"/>
              <a:buChar char="•"/>
            </a:pPr>
            <a:r>
              <a:rPr lang="en-GB" sz="2400" dirty="0"/>
              <a:t>Long-Term Commitment</a:t>
            </a:r>
            <a:endParaRPr lang="en" sz="2400" dirty="0"/>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600" dirty="0"/>
              <a:t>Future Prospects and Community Impact</a:t>
            </a:r>
          </a:p>
        </p:txBody>
      </p:sp>
    </p:spTree>
    <p:extLst>
      <p:ext uri="{BB962C8B-B14F-4D97-AF65-F5344CB8AC3E}">
        <p14:creationId xmlns:p14="http://schemas.microsoft.com/office/powerpoint/2010/main" val="1563087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19008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The project has bridged the gap of lack of scaling resources by providing essential data structures and comprehensive documentation</a:t>
            </a:r>
          </a:p>
          <a:p>
            <a:pPr algn="l">
              <a:lnSpc>
                <a:spcPct val="100000"/>
              </a:lnSpc>
            </a:pPr>
            <a:endParaRPr lang="en" sz="2400" dirty="0"/>
          </a:p>
          <a:p>
            <a:pPr marL="342900" indent="-342900" algn="l">
              <a:lnSpc>
                <a:spcPct val="100000"/>
              </a:lnSpc>
              <a:buFont typeface="Arial" panose="020B0604020202020204" pitchFamily="34" charset="0"/>
              <a:buChar char="•"/>
            </a:pPr>
            <a:r>
              <a:rPr lang="en" sz="2400" dirty="0"/>
              <a:t>These tools will  enhance the scalability of Cardano based Apps</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Conclusion</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317899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8" y="1179241"/>
            <a:ext cx="10720139" cy="2129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t>Data Structures: </a:t>
            </a:r>
            <a:r>
              <a:rPr lang="en-GB" sz="2400" dirty="0">
                <a:solidFill>
                  <a:schemeClr val="accent3">
                    <a:lumMod val="40000"/>
                    <a:lumOff val="60000"/>
                  </a:schemeClr>
                </a:solidFill>
              </a:rPr>
              <a:t>https://github.com/Anastasia-Labs/data-structures</a:t>
            </a:r>
          </a:p>
          <a:p>
            <a:pPr marL="342900" indent="-342900" algn="l">
              <a:lnSpc>
                <a:spcPct val="150000"/>
              </a:lnSpc>
              <a:buFont typeface="Arial" panose="020B0604020202020204" pitchFamily="34" charset="0"/>
              <a:buChar char="•"/>
            </a:pPr>
            <a:r>
              <a:rPr lang="en-GB" sz="2400" dirty="0"/>
              <a:t>Anastasia Labs: </a:t>
            </a:r>
            <a:r>
              <a:rPr lang="en-GB" sz="2400" dirty="0">
                <a:solidFill>
                  <a:schemeClr val="accent3">
                    <a:lumMod val="40000"/>
                    <a:lumOff val="60000"/>
                  </a:schemeClr>
                </a:solidFill>
              </a:rPr>
              <a:t>https://anastasialabs.com</a:t>
            </a:r>
          </a:p>
          <a:p>
            <a:pPr marL="342900" indent="-342900" algn="l">
              <a:lnSpc>
                <a:spcPct val="150000"/>
              </a:lnSpc>
              <a:buFont typeface="Arial" panose="020B0604020202020204" pitchFamily="34" charset="0"/>
              <a:buChar char="•"/>
            </a:pPr>
            <a:r>
              <a:rPr lang="en-GB" sz="2400" dirty="0"/>
              <a:t>Twitter / X: </a:t>
            </a:r>
            <a:r>
              <a:rPr lang="en-GB" sz="2400" dirty="0">
                <a:solidFill>
                  <a:schemeClr val="accent3">
                    <a:lumMod val="40000"/>
                    <a:lumOff val="60000"/>
                  </a:schemeClr>
                </a:solidFill>
              </a:rPr>
              <a:t>https://x.com/AnastasiaLabs</a:t>
            </a:r>
          </a:p>
          <a:p>
            <a:pPr marL="342900" indent="-342900" algn="l">
              <a:lnSpc>
                <a:spcPct val="150000"/>
              </a:lnSpc>
              <a:buFont typeface="Arial" panose="020B0604020202020204" pitchFamily="34" charset="0"/>
              <a:buChar char="•"/>
            </a:pPr>
            <a:r>
              <a:rPr lang="en-GB" sz="2400" dirty="0"/>
              <a:t>Discord: </a:t>
            </a:r>
            <a:r>
              <a:rPr lang="en-GB" sz="2400" dirty="0">
                <a:solidFill>
                  <a:schemeClr val="accent3">
                    <a:lumMod val="40000"/>
                    <a:lumOff val="60000"/>
                  </a:schemeClr>
                </a:solidFill>
              </a:rPr>
              <a:t>https://discord.com/invite/8TYSgwthVy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8767014"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dirty="0"/>
              <a:t>Links</a:t>
            </a:r>
            <a:endParaRPr lang="en" sz="3600" dirty="0">
              <a:solidFill>
                <a:schemeClr val="accent3">
                  <a:lumMod val="40000"/>
                  <a:lumOff val="60000"/>
                </a:schemeClr>
              </a:solidFill>
            </a:endParaRPr>
          </a:p>
        </p:txBody>
      </p:sp>
    </p:spTree>
    <p:extLst>
      <p:ext uri="{BB962C8B-B14F-4D97-AF65-F5344CB8AC3E}">
        <p14:creationId xmlns:p14="http://schemas.microsoft.com/office/powerpoint/2010/main" val="45184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4311318" cy="594679"/>
          </a:xfrm>
        </p:spPr>
        <p:txBody>
          <a:bodyPr anchor="t">
            <a:normAutofit fontScale="90000"/>
          </a:bodyPr>
          <a:lstStyle/>
          <a:p>
            <a:pPr algn="l"/>
            <a:r>
              <a:rPr lang="en-US" sz="4000" dirty="0"/>
              <a:t>Project Objectives</a:t>
            </a:r>
            <a:br>
              <a:rPr lang="en-GB"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3695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70000"/>
              </a:lnSpc>
              <a:buFont typeface="Arial" panose="020B0604020202020204" pitchFamily="34" charset="0"/>
              <a:buChar char="•"/>
            </a:pPr>
            <a:r>
              <a:rPr lang="en-US" sz="2400" dirty="0"/>
              <a:t>To design and develop efficient data structures for the Cardano Blockchain in Aiken and Plutarch.</a:t>
            </a:r>
          </a:p>
          <a:p>
            <a:pPr algn="l"/>
            <a:endParaRPr lang="en-US" sz="2400" dirty="0"/>
          </a:p>
          <a:p>
            <a:pPr marL="800100" lvl="1" indent="-342900" algn="l">
              <a:lnSpc>
                <a:spcPct val="170000"/>
              </a:lnSpc>
              <a:buFont typeface="Arial" panose="020B0604020202020204" pitchFamily="34" charset="0"/>
              <a:buChar char="•"/>
            </a:pPr>
            <a:r>
              <a:rPr lang="en-US" sz="2400" dirty="0"/>
              <a:t>Merkle Trees</a:t>
            </a:r>
          </a:p>
          <a:p>
            <a:pPr marL="800100" lvl="1" indent="-342900" algn="l">
              <a:lnSpc>
                <a:spcPct val="170000"/>
              </a:lnSpc>
              <a:buFont typeface="Arial" panose="020B0604020202020204" pitchFamily="34" charset="0"/>
              <a:buChar char="•"/>
            </a:pPr>
            <a:r>
              <a:rPr lang="en-US" sz="2400" dirty="0"/>
              <a:t>Linked Lists</a:t>
            </a:r>
          </a:p>
          <a:p>
            <a:pPr marL="800100" lvl="1" indent="-342900" algn="l">
              <a:lnSpc>
                <a:spcPct val="170000"/>
              </a:lnSpc>
              <a:buFont typeface="Arial" panose="020B0604020202020204" pitchFamily="34" charset="0"/>
              <a:buChar char="•"/>
            </a:pPr>
            <a:r>
              <a:rPr lang="en-US" sz="2400" dirty="0"/>
              <a:t>Tries</a:t>
            </a:r>
          </a:p>
        </p:txBody>
      </p:sp>
    </p:spTree>
    <p:extLst>
      <p:ext uri="{BB962C8B-B14F-4D97-AF65-F5344CB8AC3E}">
        <p14:creationId xmlns:p14="http://schemas.microsoft.com/office/powerpoint/2010/main" val="217572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6098009" cy="594679"/>
          </a:xfrm>
        </p:spPr>
        <p:txBody>
          <a:bodyPr anchor="t">
            <a:normAutofit fontScale="90000"/>
          </a:bodyPr>
          <a:lstStyle/>
          <a:p>
            <a:pPr algn="l"/>
            <a:r>
              <a:rPr lang="en-US" sz="4000" dirty="0"/>
              <a:t>Project Objectives (Cont’d)</a:t>
            </a:r>
            <a:br>
              <a:rPr lang="en-GB"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258263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400" dirty="0"/>
              <a:t>To ensure these data structures go through rigorous testing and are production-ready.</a:t>
            </a:r>
          </a:p>
          <a:p>
            <a:pPr marL="342900" indent="-342900" algn="l">
              <a:lnSpc>
                <a:spcPct val="170000"/>
              </a:lnSpc>
              <a:buFont typeface="Arial" panose="020B0604020202020204" pitchFamily="34" charset="0"/>
              <a:buChar char="•"/>
            </a:pPr>
            <a:r>
              <a:rPr lang="en-GB" sz="2400" dirty="0"/>
              <a:t>To provide detailed, easy-to-follow documentation to help developers implement these structures.</a:t>
            </a:r>
          </a:p>
        </p:txBody>
      </p:sp>
    </p:spTree>
    <p:extLst>
      <p:ext uri="{BB962C8B-B14F-4D97-AF65-F5344CB8AC3E}">
        <p14:creationId xmlns:p14="http://schemas.microsoft.com/office/powerpoint/2010/main" val="167141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9" y="432161"/>
            <a:ext cx="5634792" cy="594679"/>
          </a:xfrm>
        </p:spPr>
        <p:txBody>
          <a:bodyPr anchor="t">
            <a:normAutofit fontScale="90000"/>
          </a:bodyPr>
          <a:lstStyle/>
          <a:p>
            <a:pPr algn="l"/>
            <a:r>
              <a:rPr lang="en" sz="4000" dirty="0"/>
              <a:t>Execution and Milestones</a:t>
            </a:r>
            <a:br>
              <a:rPr lang="en" sz="4000" dirty="0"/>
            </a:br>
            <a:br>
              <a:rPr lang="en" sz="6000" dirty="0"/>
            </a:br>
            <a:endParaRPr lang="en-GB" dirty="0"/>
          </a:p>
        </p:txBody>
      </p:sp>
      <p:sp>
        <p:nvSpPr>
          <p:cNvPr id="4" name="Title 1">
            <a:extLst>
              <a:ext uri="{FF2B5EF4-FFF2-40B4-BE49-F238E27FC236}">
                <a16:creationId xmlns:a16="http://schemas.microsoft.com/office/drawing/2014/main" id="{69EEDEB7-EF4A-757C-C146-9896773FEB3D}"/>
              </a:ext>
            </a:extLst>
          </p:cNvPr>
          <p:cNvSpPr txBox="1">
            <a:spLocks/>
          </p:cNvSpPr>
          <p:nvPr/>
        </p:nvSpPr>
        <p:spPr>
          <a:xfrm>
            <a:off x="735930" y="1026840"/>
            <a:ext cx="10720139" cy="572889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 sz="2400" dirty="0"/>
              <a:t>We divided our project into three phases.</a:t>
            </a:r>
          </a:p>
          <a:p>
            <a:pPr marL="457200" indent="-457200" algn="l">
              <a:lnSpc>
                <a:spcPct val="150000"/>
              </a:lnSpc>
              <a:buFont typeface="+mj-lt"/>
              <a:buAutoNum type="arabicPeriod"/>
            </a:pPr>
            <a:r>
              <a:rPr lang="en" sz="2400" dirty="0"/>
              <a:t>Design and Development</a:t>
            </a:r>
          </a:p>
          <a:p>
            <a:pPr marL="457200" indent="-457200" algn="l">
              <a:lnSpc>
                <a:spcPct val="150000"/>
              </a:lnSpc>
              <a:buFont typeface="+mj-lt"/>
              <a:buAutoNum type="arabicPeriod"/>
            </a:pPr>
            <a:r>
              <a:rPr lang="en" sz="2400" dirty="0"/>
              <a:t>Testing</a:t>
            </a:r>
          </a:p>
          <a:p>
            <a:pPr marL="457200" indent="-457200" algn="l">
              <a:lnSpc>
                <a:spcPct val="150000"/>
              </a:lnSpc>
              <a:buFont typeface="+mj-lt"/>
              <a:buAutoNum type="arabicPeriod"/>
            </a:pPr>
            <a:r>
              <a:rPr lang="en" sz="2400" dirty="0"/>
              <a:t>Documentation</a:t>
            </a:r>
          </a:p>
        </p:txBody>
      </p:sp>
    </p:spTree>
    <p:extLst>
      <p:ext uri="{BB962C8B-B14F-4D97-AF65-F5344CB8AC3E}">
        <p14:creationId xmlns:p14="http://schemas.microsoft.com/office/powerpoint/2010/main" val="263371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735928" y="432161"/>
            <a:ext cx="7547813" cy="594679"/>
          </a:xfrm>
        </p:spPr>
        <p:txBody>
          <a:bodyPr anchor="t">
            <a:normAutofit fontScale="90000"/>
          </a:bodyPr>
          <a:lstStyle/>
          <a:p>
            <a:pPr algn="l"/>
            <a:r>
              <a:rPr lang="en" sz="4000" dirty="0"/>
              <a:t>Phase 1: Design and Development</a:t>
            </a:r>
            <a:br>
              <a:rPr lang="en" sz="4000" dirty="0"/>
            </a:br>
            <a:br>
              <a:rPr lang="en" sz="6000" dirty="0"/>
            </a:br>
            <a:endParaRPr lang="en-GB"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16139" y="1026840"/>
            <a:ext cx="10720139" cy="1082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 sz="2400" dirty="0"/>
              <a:t>We successfully designed and developed  the data structures in both Aiken </a:t>
            </a:r>
            <a:r>
              <a:rPr lang="en" sz="2400"/>
              <a:t>and Plutarch.</a:t>
            </a:r>
            <a:endParaRPr lang="en-US" sz="2400" dirty="0"/>
          </a:p>
        </p:txBody>
      </p:sp>
    </p:spTree>
    <p:extLst>
      <p:ext uri="{BB962C8B-B14F-4D97-AF65-F5344CB8AC3E}">
        <p14:creationId xmlns:p14="http://schemas.microsoft.com/office/powerpoint/2010/main" val="145765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888329" y="500900"/>
            <a:ext cx="5755109" cy="594679"/>
          </a:xfrm>
        </p:spPr>
        <p:txBody>
          <a:bodyPr anchor="t">
            <a:normAutofit fontScale="90000"/>
          </a:bodyPr>
          <a:lstStyle/>
          <a:p>
            <a:pPr algn="l"/>
            <a:r>
              <a:rPr lang="en-US" sz="3600" dirty="0"/>
              <a:t>Why Aiken?</a:t>
            </a:r>
            <a:br>
              <a:rPr lang="en-US" sz="3600" dirty="0"/>
            </a:br>
            <a:br>
              <a:rPr lang="en" sz="6000" dirty="0"/>
            </a:br>
            <a:endParaRPr lang="en-GB"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9" y="1111060"/>
            <a:ext cx="10720139" cy="1082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400" dirty="0"/>
              <a:t>Aiken is particularly known for its expressive syntax, strong typing system, and rapid community adoption.</a:t>
            </a:r>
          </a:p>
        </p:txBody>
      </p:sp>
      <p:sp>
        <p:nvSpPr>
          <p:cNvPr id="5" name="Title 1">
            <a:extLst>
              <a:ext uri="{FF2B5EF4-FFF2-40B4-BE49-F238E27FC236}">
                <a16:creationId xmlns:a16="http://schemas.microsoft.com/office/drawing/2014/main" id="{2D746164-7FE5-04A1-5436-91BAADB36F1A}"/>
              </a:ext>
            </a:extLst>
          </p:cNvPr>
          <p:cNvSpPr txBox="1">
            <a:spLocks/>
          </p:cNvSpPr>
          <p:nvPr/>
        </p:nvSpPr>
        <p:spPr>
          <a:xfrm>
            <a:off x="888329" y="3429000"/>
            <a:ext cx="10415340" cy="178067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GB" sz="2400" dirty="0"/>
              <a:t>Plutarch is known for its ability to manipulate outcomes at a lower level (close to UPLC), which enabled control over the execution of smart contracts.</a:t>
            </a:r>
          </a:p>
        </p:txBody>
      </p:sp>
      <p:pic>
        <p:nvPicPr>
          <p:cNvPr id="6" name="Picture 5">
            <a:extLst>
              <a:ext uri="{FF2B5EF4-FFF2-40B4-BE49-F238E27FC236}">
                <a16:creationId xmlns:a16="http://schemas.microsoft.com/office/drawing/2014/main" id="{C25D8941-B5FE-ABEF-5BBD-2241853E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28" y="500900"/>
            <a:ext cx="457200" cy="457200"/>
          </a:xfrm>
          <a:prstGeom prst="rect">
            <a:avLst/>
          </a:prstGeom>
        </p:spPr>
      </p:pic>
      <p:pic>
        <p:nvPicPr>
          <p:cNvPr id="7" name="Picture 6">
            <a:extLst>
              <a:ext uri="{FF2B5EF4-FFF2-40B4-BE49-F238E27FC236}">
                <a16:creationId xmlns:a16="http://schemas.microsoft.com/office/drawing/2014/main" id="{E72358EC-9CF3-850E-D32B-1C28C2679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28" y="2767262"/>
            <a:ext cx="457200" cy="457200"/>
          </a:xfrm>
          <a:prstGeom prst="rect">
            <a:avLst/>
          </a:prstGeom>
        </p:spPr>
      </p:pic>
      <p:sp>
        <p:nvSpPr>
          <p:cNvPr id="10" name="Title 1">
            <a:extLst>
              <a:ext uri="{FF2B5EF4-FFF2-40B4-BE49-F238E27FC236}">
                <a16:creationId xmlns:a16="http://schemas.microsoft.com/office/drawing/2014/main" id="{CE8CC792-85A4-1626-1EEA-61E0D8CB00FF}"/>
              </a:ext>
            </a:extLst>
          </p:cNvPr>
          <p:cNvSpPr txBox="1">
            <a:spLocks/>
          </p:cNvSpPr>
          <p:nvPr/>
        </p:nvSpPr>
        <p:spPr>
          <a:xfrm>
            <a:off x="888329" y="2719136"/>
            <a:ext cx="10415340" cy="5534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GB" sz="3200" dirty="0"/>
              <a:t>Why Plutarch?</a:t>
            </a:r>
          </a:p>
        </p:txBody>
      </p:sp>
    </p:spTree>
    <p:extLst>
      <p:ext uri="{BB962C8B-B14F-4D97-AF65-F5344CB8AC3E}">
        <p14:creationId xmlns:p14="http://schemas.microsoft.com/office/powerpoint/2010/main" val="44947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D75-1AF6-4B6C-AFBB-1E30EED98333}"/>
              </a:ext>
            </a:extLst>
          </p:cNvPr>
          <p:cNvSpPr>
            <a:spLocks noGrp="1"/>
          </p:cNvSpPr>
          <p:nvPr>
            <p:ph type="ctrTitle"/>
          </p:nvPr>
        </p:nvSpPr>
        <p:spPr>
          <a:xfrm>
            <a:off x="888326" y="2929688"/>
            <a:ext cx="10720139" cy="3759869"/>
          </a:xfrm>
        </p:spPr>
        <p:txBody>
          <a:bodyPr anchor="t">
            <a:normAutofit/>
          </a:bodyPr>
          <a:lstStyle/>
          <a:p>
            <a:r>
              <a:rPr lang="en-GB" sz="2400" dirty="0"/>
              <a:t> Merkle Root</a:t>
            </a:r>
            <a:br>
              <a:rPr lang="en-GB" sz="2400" dirty="0"/>
            </a:br>
            <a:r>
              <a:rPr lang="en-GB" sz="2400" dirty="0"/>
              <a:t>|</a:t>
            </a:r>
            <a:br>
              <a:rPr lang="en-GB" sz="2400" dirty="0"/>
            </a:br>
            <a:r>
              <a:rPr lang="en-GB" sz="2400" dirty="0"/>
              <a:t>+---------------+---------------+</a:t>
            </a:r>
            <a:br>
              <a:rPr lang="en-GB" sz="2400" dirty="0"/>
            </a:br>
            <a:r>
              <a:rPr lang="en-GB" sz="2400" dirty="0"/>
              <a:t>|                      	        |</a:t>
            </a:r>
            <a:br>
              <a:rPr lang="en-GB" sz="2400" dirty="0"/>
            </a:br>
            <a:r>
              <a:rPr lang="en-GB" sz="2400" dirty="0"/>
              <a:t>   Hash(A+B)      	         Hash(C+D)</a:t>
            </a:r>
            <a:br>
              <a:rPr lang="en-GB" sz="2400" dirty="0"/>
            </a:br>
            <a:r>
              <a:rPr lang="en-GB" sz="2400" dirty="0"/>
              <a:t>|                      	         |</a:t>
            </a:r>
            <a:br>
              <a:rPr lang="en-GB" sz="2400" dirty="0"/>
            </a:br>
            <a:r>
              <a:rPr lang="en-GB" sz="2400" dirty="0"/>
              <a:t>+-----+-----+                       +-----+-----+</a:t>
            </a:r>
            <a:br>
              <a:rPr lang="en-GB" sz="2400" dirty="0"/>
            </a:br>
            <a:r>
              <a:rPr lang="en-GB" sz="2400" dirty="0"/>
              <a:t>|                |                        |                |</a:t>
            </a:r>
            <a:br>
              <a:rPr lang="en-GB" sz="2400" dirty="0"/>
            </a:br>
            <a:r>
              <a:rPr lang="en-GB" sz="2400" dirty="0"/>
              <a:t>   Hash(A)   Hash(B)           Hash(C)    Hash(D)</a:t>
            </a:r>
            <a:br>
              <a:rPr lang="en" sz="2400" dirty="0"/>
            </a:br>
            <a:endParaRPr lang="en-GB" sz="2400" dirty="0"/>
          </a:p>
        </p:txBody>
      </p:sp>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1620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is valuable in providing the presence of arbitrary data within the tree structure. By carrying only the root hash in the script, an effective and space-saving proof can be generated, ensuring data integrity and validity.</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Merkle Trees?</a:t>
            </a:r>
            <a:br>
              <a:rPr lang="en" sz="3200" dirty="0"/>
            </a:br>
            <a:br>
              <a:rPr lang="en" sz="3200" dirty="0"/>
            </a:br>
            <a:endParaRPr lang="en-GB" sz="3200" dirty="0"/>
          </a:p>
        </p:txBody>
      </p:sp>
    </p:spTree>
    <p:extLst>
      <p:ext uri="{BB962C8B-B14F-4D97-AF65-F5344CB8AC3E}">
        <p14:creationId xmlns:p14="http://schemas.microsoft.com/office/powerpoint/2010/main" val="213345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F1D28-F3AA-AA29-84CE-92111AEE61BB}"/>
              </a:ext>
            </a:extLst>
          </p:cNvPr>
          <p:cNvSpPr txBox="1">
            <a:spLocks/>
          </p:cNvSpPr>
          <p:nvPr/>
        </p:nvSpPr>
        <p:spPr>
          <a:xfrm>
            <a:off x="888327" y="1179240"/>
            <a:ext cx="10720139" cy="21715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 sz="2400" dirty="0"/>
              <a:t>It facilitates mutable data storage in script by leveraging the sharing of common prefixes. This approach optimizes storage efficiency and enables more extensive data manipulation within the constrained on-chain environment.</a:t>
            </a:r>
          </a:p>
        </p:txBody>
      </p:sp>
      <p:sp>
        <p:nvSpPr>
          <p:cNvPr id="8" name="Title 1">
            <a:extLst>
              <a:ext uri="{FF2B5EF4-FFF2-40B4-BE49-F238E27FC236}">
                <a16:creationId xmlns:a16="http://schemas.microsoft.com/office/drawing/2014/main" id="{262EFA50-842C-1D99-3C07-C43539B0E3AB}"/>
              </a:ext>
            </a:extLst>
          </p:cNvPr>
          <p:cNvSpPr txBox="1">
            <a:spLocks/>
          </p:cNvSpPr>
          <p:nvPr/>
        </p:nvSpPr>
        <p:spPr>
          <a:xfrm>
            <a:off x="888328" y="584561"/>
            <a:ext cx="7547813" cy="594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3200" dirty="0"/>
              <a:t>Why Trie?</a:t>
            </a:r>
            <a:br>
              <a:rPr lang="en" sz="3200" dirty="0"/>
            </a:br>
            <a:br>
              <a:rPr lang="en" sz="3200" dirty="0"/>
            </a:br>
            <a:endParaRPr lang="en-GB" sz="3200" dirty="0"/>
          </a:p>
        </p:txBody>
      </p:sp>
      <p:pic>
        <p:nvPicPr>
          <p:cNvPr id="6" name="Picture 5">
            <a:extLst>
              <a:ext uri="{FF2B5EF4-FFF2-40B4-BE49-F238E27FC236}">
                <a16:creationId xmlns:a16="http://schemas.microsoft.com/office/drawing/2014/main" id="{03F6EE06-95F5-0AF1-A80D-2094EB97A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57" y="3350795"/>
            <a:ext cx="5917278" cy="3454030"/>
          </a:xfrm>
          <a:prstGeom prst="rect">
            <a:avLst/>
          </a:prstGeom>
        </p:spPr>
      </p:pic>
    </p:spTree>
    <p:extLst>
      <p:ext uri="{BB962C8B-B14F-4D97-AF65-F5344CB8AC3E}">
        <p14:creationId xmlns:p14="http://schemas.microsoft.com/office/powerpoint/2010/main" val="2758660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2406</TotalTime>
  <Words>888</Words>
  <Application>Microsoft Office PowerPoint</Application>
  <PresentationFormat>Widescreen</PresentationFormat>
  <Paragraphs>107</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The Trifecta of Data Structures: Merkle Trees, Tries, and Linked Lists for Cutting-Edge Contracts</vt:lpstr>
      <vt:lpstr>Challenge </vt:lpstr>
      <vt:lpstr>Project Objectives  </vt:lpstr>
      <vt:lpstr>Project Objectives (Cont’d)  </vt:lpstr>
      <vt:lpstr>Execution and Milestones  </vt:lpstr>
      <vt:lpstr>Phase 1: Design and Development  </vt:lpstr>
      <vt:lpstr>Why Aiken?  </vt:lpstr>
      <vt:lpstr> Merkle Root | +---------------+---------------+ |                               |    Hash(A+B)                Hash(C+D) |                                | +-----+-----+                       +-----+-----+ |                |                        |                |    Hash(A)   Hash(B)           Hash(C)    Hash(D)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Trifecta Of Data Structures: Merkle Trees, Tries and Linked Lists for Cutting-Edge Contracts</dc:title>
  <dc:creator>Harun Mwangi</dc:creator>
  <cp:lastModifiedBy>Harun Mwangi</cp:lastModifiedBy>
  <cp:revision>54</cp:revision>
  <dcterms:created xsi:type="dcterms:W3CDTF">2024-05-30T09:46:08Z</dcterms:created>
  <dcterms:modified xsi:type="dcterms:W3CDTF">2024-06-10T14:34:09Z</dcterms:modified>
</cp:coreProperties>
</file>